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anva Sans Bold" charset="1" panose="020B0803030501040103"/>
      <p:regular r:id="rId14"/>
    </p:embeddedFont>
    <p:embeddedFont>
      <p:font typeface="Canva Sans" charset="1" panose="020B0503030501040103"/>
      <p:regular r:id="rId15"/>
    </p:embeddedFont>
    <p:embeddedFont>
      <p:font typeface="Canva Sans Bold Italics" charset="1" panose="020B0803030501040103"/>
      <p:regular r:id="rId16"/>
    </p:embeddedFont>
    <p:embeddedFont>
      <p:font typeface="Brasika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Relationship Id="rId3" Target="../media/image7.gif" Type="http://schemas.openxmlformats.org/officeDocument/2006/relationships/image"/><Relationship Id="rId4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Relationship Id="rId3" Target="../media/image10.gif" Type="http://schemas.openxmlformats.org/officeDocument/2006/relationships/image"/><Relationship Id="rId4" Target="../media/image11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WRcMmwEo.mp4" Type="http://schemas.openxmlformats.org/officeDocument/2006/relationships/video"/><Relationship Id="rId4" Target="../media/VAGWRcMmwEo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2646898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18095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913842" y="-5406196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2" y="0"/>
                </a:lnTo>
                <a:lnTo>
                  <a:pt x="10812392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736962" y="3493917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402815" y="7839395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61281" y="164794"/>
            <a:ext cx="7475220" cy="1259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60"/>
              </a:lnSpc>
              <a:spcBef>
                <a:spcPct val="0"/>
              </a:spcBef>
            </a:pPr>
            <a:r>
              <a:rPr lang="en-US" b="true" sz="7400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MTH208 Project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724981" y="841674"/>
            <a:ext cx="5938812" cy="97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8"/>
              </a:lnSpc>
            </a:pPr>
            <a:r>
              <a:rPr lang="en-US" sz="567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24Group21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303496" y="2765504"/>
            <a:ext cx="66264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Guide : Dr. Dootika Vats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41311" y="4468534"/>
            <a:ext cx="9169047" cy="357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5478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</a:t>
            </a:r>
            <a:r>
              <a:rPr lang="en-US" sz="5199">
                <a:solidFill>
                  <a:srgbClr val="254783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7688C1"/>
                </a:solidFill>
                <a:latin typeface="Canva Sans"/>
                <a:ea typeface="Canva Sans"/>
                <a:cs typeface="Canva Sans"/>
                <a:sym typeface="Canva Sans"/>
              </a:rPr>
              <a:t>Anmol Gupta</a:t>
            </a:r>
          </a:p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7688C1"/>
                </a:solidFill>
                <a:latin typeface="Canva Sans"/>
                <a:ea typeface="Canva Sans"/>
                <a:cs typeface="Canva Sans"/>
                <a:sym typeface="Canva Sans"/>
              </a:rPr>
              <a:t>Ankit Mal</a:t>
            </a:r>
          </a:p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7688C1"/>
                </a:solidFill>
                <a:latin typeface="Canva Sans"/>
                <a:ea typeface="Canva Sans"/>
                <a:cs typeface="Canva Sans"/>
                <a:sym typeface="Canva Sans"/>
              </a:rPr>
              <a:t>Antriksh Sinku</a:t>
            </a:r>
          </a:p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7688C1"/>
                </a:solidFill>
                <a:latin typeface="Canva Sans"/>
                <a:ea typeface="Canva Sans"/>
                <a:cs typeface="Canva Sans"/>
                <a:sym typeface="Canva Sans"/>
              </a:rPr>
              <a:t>Ankita Singh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40086" y="8572003"/>
            <a:ext cx="11970272" cy="928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3"/>
              </a:lnSpc>
            </a:pPr>
            <a:r>
              <a:rPr lang="en-US" b="true" sz="265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The following website is being used to scrape the data:-</a:t>
            </a:r>
          </a:p>
          <a:p>
            <a:pPr algn="ctr">
              <a:lnSpc>
                <a:spcPts val="3723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4585245" y="9201150"/>
            <a:ext cx="13436501" cy="9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9"/>
              </a:lnSpc>
            </a:pPr>
            <a:r>
              <a:rPr lang="en-US" sz="2863">
                <a:solidFill>
                  <a:srgbClr val="254783"/>
                </a:solidFill>
                <a:latin typeface="Canva Sans"/>
                <a:ea typeface="Canva Sans"/>
                <a:cs typeface="Canva Sans"/>
                <a:sym typeface="Canva Sans"/>
              </a:rPr>
              <a:t>https://editorial.rottentomatoes.com/guide/best-netflix-shows-and-movies-to-binge-watch-now/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88" t="-14953" r="0" b="-9172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915855" y="0"/>
            <a:ext cx="1449213" cy="1673225"/>
            <a:chOff x="0" y="0"/>
            <a:chExt cx="703982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3982" cy="812800"/>
            </a:xfrm>
            <a:custGeom>
              <a:avLst/>
              <a:gdLst/>
              <a:ahLst/>
              <a:cxnLst/>
              <a:rect r="r" b="b" t="t" l="l"/>
              <a:pathLst>
                <a:path h="812800" w="703982">
                  <a:moveTo>
                    <a:pt x="234787" y="793731"/>
                  </a:moveTo>
                  <a:cubicBezTo>
                    <a:pt x="270879" y="805245"/>
                    <a:pt x="311910" y="812800"/>
                    <a:pt x="352180" y="812800"/>
                  </a:cubicBezTo>
                  <a:cubicBezTo>
                    <a:pt x="392452" y="812800"/>
                    <a:pt x="431204" y="806323"/>
                    <a:pt x="466915" y="794809"/>
                  </a:cubicBezTo>
                  <a:cubicBezTo>
                    <a:pt x="467675" y="794450"/>
                    <a:pt x="468435" y="794450"/>
                    <a:pt x="469194" y="794090"/>
                  </a:cubicBezTo>
                  <a:cubicBezTo>
                    <a:pt x="603304" y="748035"/>
                    <a:pt x="702082" y="626421"/>
                    <a:pt x="703982" y="484298"/>
                  </a:cubicBezTo>
                  <a:lnTo>
                    <a:pt x="703982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1900" y="627140"/>
                    <a:pt x="99158" y="748755"/>
                    <a:pt x="234787" y="793731"/>
                  </a:cubicBezTo>
                  <a:close/>
                </a:path>
              </a:pathLst>
            </a:custGeom>
            <a:solidFill>
              <a:srgbClr val="9FC3D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703982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145203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82801" y="51435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74220" y="19051"/>
            <a:ext cx="552247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718BA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724768"/>
            <a:ext cx="1534001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Analyze and visualize data on Netflix series using Rotten Tomatoes scores.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301725"/>
            <a:ext cx="1470752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are the highest-rated and most popular series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490932"/>
            <a:ext cx="1446353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Facilitate Genre Comparisons: Highlight distinctions in score, seasonality, and engagement across genres.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7280215"/>
            <a:ext cx="1395410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What trends emerge from user reviews, and what do people commonly like or dislike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14566" y="197933"/>
            <a:ext cx="13777176" cy="6627586"/>
          </a:xfrm>
          <a:custGeom>
            <a:avLst/>
            <a:gdLst/>
            <a:ahLst/>
            <a:cxnLst/>
            <a:rect r="r" b="b" t="t" l="l"/>
            <a:pathLst>
              <a:path h="6627586" w="13777176">
                <a:moveTo>
                  <a:pt x="0" y="0"/>
                </a:moveTo>
                <a:lnTo>
                  <a:pt x="13777176" y="0"/>
                </a:lnTo>
                <a:lnTo>
                  <a:pt x="13777176" y="6627586"/>
                </a:lnTo>
                <a:lnTo>
                  <a:pt x="0" y="6627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" t="-3627" r="-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4516" y="7480803"/>
            <a:ext cx="17144734" cy="2346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9"/>
              </a:lnSpc>
            </a:pPr>
            <a:r>
              <a:rPr lang="en-US" sz="4435" b="true">
                <a:solidFill>
                  <a:srgbClr val="E1A96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Allows users to filter series based on genre, critic score (Tomatometer), audience score (Popcornmeter), and the number of seasons.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7889712" y="-423652"/>
            <a:ext cx="11467938" cy="20126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true" flipV="false" rot="0">
            <a:off x="-1378933" y="8342980"/>
            <a:ext cx="10522933" cy="2420275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65988" y="287217"/>
            <a:ext cx="11582721" cy="5003735"/>
          </a:xfrm>
          <a:custGeom>
            <a:avLst/>
            <a:gdLst/>
            <a:ahLst/>
            <a:cxnLst/>
            <a:rect r="r" b="b" t="t" l="l"/>
            <a:pathLst>
              <a:path h="5003735" w="11582721">
                <a:moveTo>
                  <a:pt x="0" y="0"/>
                </a:moveTo>
                <a:lnTo>
                  <a:pt x="11582721" y="0"/>
                </a:lnTo>
                <a:lnTo>
                  <a:pt x="11582721" y="5003736"/>
                </a:lnTo>
                <a:lnTo>
                  <a:pt x="0" y="5003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11602" y="7504265"/>
            <a:ext cx="3755180" cy="3755180"/>
          </a:xfrm>
          <a:custGeom>
            <a:avLst/>
            <a:gdLst/>
            <a:ahLst/>
            <a:cxnLst/>
            <a:rect r="r" b="b" t="t" l="l"/>
            <a:pathLst>
              <a:path h="3755180" w="3755180">
                <a:moveTo>
                  <a:pt x="0" y="0"/>
                </a:moveTo>
                <a:lnTo>
                  <a:pt x="3755180" y="0"/>
                </a:lnTo>
                <a:lnTo>
                  <a:pt x="3755180" y="3755181"/>
                </a:lnTo>
                <a:lnTo>
                  <a:pt x="0" y="375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2148" y="6528931"/>
            <a:ext cx="9610147" cy="3758069"/>
          </a:xfrm>
          <a:custGeom>
            <a:avLst/>
            <a:gdLst/>
            <a:ahLst/>
            <a:cxnLst/>
            <a:rect r="r" b="b" t="t" l="l"/>
            <a:pathLst>
              <a:path h="3758069" w="9610147">
                <a:moveTo>
                  <a:pt x="0" y="0"/>
                </a:moveTo>
                <a:lnTo>
                  <a:pt x="9610147" y="0"/>
                </a:lnTo>
                <a:lnTo>
                  <a:pt x="9610147" y="3758069"/>
                </a:lnTo>
                <a:lnTo>
                  <a:pt x="0" y="37580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10410" y="7008074"/>
            <a:ext cx="3755180" cy="3755180"/>
          </a:xfrm>
          <a:custGeom>
            <a:avLst/>
            <a:gdLst/>
            <a:ahLst/>
            <a:cxnLst/>
            <a:rect r="r" b="b" t="t" l="l"/>
            <a:pathLst>
              <a:path h="3755180" w="3755180">
                <a:moveTo>
                  <a:pt x="0" y="0"/>
                </a:moveTo>
                <a:lnTo>
                  <a:pt x="3755180" y="0"/>
                </a:lnTo>
                <a:lnTo>
                  <a:pt x="3755180" y="3755180"/>
                </a:lnTo>
                <a:lnTo>
                  <a:pt x="0" y="3755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17241" y="6761790"/>
            <a:ext cx="8416616" cy="3525210"/>
          </a:xfrm>
          <a:custGeom>
            <a:avLst/>
            <a:gdLst/>
            <a:ahLst/>
            <a:cxnLst/>
            <a:rect r="r" b="b" t="t" l="l"/>
            <a:pathLst>
              <a:path h="3525210" w="8416616">
                <a:moveTo>
                  <a:pt x="0" y="0"/>
                </a:moveTo>
                <a:lnTo>
                  <a:pt x="8416615" y="0"/>
                </a:lnTo>
                <a:lnTo>
                  <a:pt x="8416615" y="3525210"/>
                </a:lnTo>
                <a:lnTo>
                  <a:pt x="0" y="35252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954508" y="1793922"/>
            <a:ext cx="6204653" cy="2379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5"/>
              </a:lnSpc>
            </a:pPr>
            <a:r>
              <a:rPr lang="en-US" sz="3361" b="true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Enables comparison between two selected genres, providing both tabular data and visual distribution.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20597" y="-271700"/>
            <a:ext cx="7315200" cy="1848751"/>
          </a:xfrm>
          <a:custGeom>
            <a:avLst/>
            <a:gdLst/>
            <a:ahLst/>
            <a:cxnLst/>
            <a:rect r="r" b="b" t="t" l="l"/>
            <a:pathLst>
              <a:path h="1848751" w="7315200">
                <a:moveTo>
                  <a:pt x="0" y="0"/>
                </a:moveTo>
                <a:lnTo>
                  <a:pt x="7315200" y="0"/>
                </a:lnTo>
                <a:lnTo>
                  <a:pt x="7315200" y="1848751"/>
                </a:lnTo>
                <a:lnTo>
                  <a:pt x="0" y="1848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89987" y="8374285"/>
            <a:ext cx="7315200" cy="1848751"/>
          </a:xfrm>
          <a:custGeom>
            <a:avLst/>
            <a:gdLst/>
            <a:ahLst/>
            <a:cxnLst/>
            <a:rect r="r" b="b" t="t" l="l"/>
            <a:pathLst>
              <a:path h="1848751" w="7315200">
                <a:moveTo>
                  <a:pt x="0" y="0"/>
                </a:moveTo>
                <a:lnTo>
                  <a:pt x="7315200" y="0"/>
                </a:lnTo>
                <a:lnTo>
                  <a:pt x="7315200" y="1848751"/>
                </a:lnTo>
                <a:lnTo>
                  <a:pt x="0" y="1848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31736" y="1028700"/>
            <a:ext cx="12856264" cy="6883266"/>
          </a:xfrm>
          <a:custGeom>
            <a:avLst/>
            <a:gdLst/>
            <a:ahLst/>
            <a:cxnLst/>
            <a:rect r="r" b="b" t="t" l="l"/>
            <a:pathLst>
              <a:path h="6883266" w="12856264">
                <a:moveTo>
                  <a:pt x="0" y="0"/>
                </a:moveTo>
                <a:lnTo>
                  <a:pt x="12856264" y="0"/>
                </a:lnTo>
                <a:lnTo>
                  <a:pt x="12856264" y="6883266"/>
                </a:lnTo>
                <a:lnTo>
                  <a:pt x="0" y="6883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7267" y="3448209"/>
            <a:ext cx="3611044" cy="3323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2"/>
              </a:lnSpc>
            </a:pPr>
            <a:r>
              <a:rPr lang="en-US" sz="3151">
                <a:solidFill>
                  <a:srgbClr val="2A2E3A"/>
                </a:solidFill>
                <a:latin typeface="Canva Sans"/>
                <a:ea typeface="Canva Sans"/>
                <a:cs typeface="Canva Sans"/>
                <a:sym typeface="Canva Sans"/>
              </a:rPr>
              <a:t>The Score Density Analysis           shows how critic scores are distributed across genres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37003" y="8362315"/>
            <a:ext cx="1158559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A2E3A"/>
                </a:solidFill>
                <a:latin typeface="Canva Sans"/>
                <a:ea typeface="Canva Sans"/>
                <a:cs typeface="Canva Sans"/>
                <a:sym typeface="Canva Sans"/>
              </a:rPr>
              <a:t>This helps users quickly compare critical reception between genres.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40491"/>
            <a:chOff x="0" y="0"/>
            <a:chExt cx="4816593" cy="616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7946509"/>
            <a:ext cx="18288000" cy="2340491"/>
            <a:chOff x="0" y="0"/>
            <a:chExt cx="4816593" cy="6164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616426"/>
            </a:xfrm>
            <a:custGeom>
              <a:avLst/>
              <a:gdLst/>
              <a:ahLst/>
              <a:cxnLst/>
              <a:rect r="r" b="b" t="t" l="l"/>
              <a:pathLst>
                <a:path h="616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816593" cy="673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500541"/>
            <a:ext cx="18288000" cy="92983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>
            <a:off x="0" y="9118283"/>
            <a:ext cx="12334424" cy="0"/>
          </a:xfrm>
          <a:prstGeom prst="line">
            <a:avLst/>
          </a:prstGeom>
          <a:ln cap="flat" w="38100">
            <a:solidFill>
              <a:srgbClr val="82756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6074299" y="1187768"/>
            <a:ext cx="12213701" cy="0"/>
          </a:xfrm>
          <a:prstGeom prst="line">
            <a:avLst/>
          </a:prstGeom>
          <a:ln cap="flat" w="38100">
            <a:solidFill>
              <a:srgbClr val="82756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260422" y="5588875"/>
            <a:ext cx="0" cy="4698125"/>
          </a:xfrm>
          <a:prstGeom prst="line">
            <a:avLst/>
          </a:prstGeom>
          <a:ln cap="flat" w="38100">
            <a:solidFill>
              <a:srgbClr val="82756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7027578" y="0"/>
            <a:ext cx="0" cy="4698125"/>
          </a:xfrm>
          <a:prstGeom prst="line">
            <a:avLst/>
          </a:prstGeom>
          <a:ln cap="flat" w="38100">
            <a:solidFill>
              <a:srgbClr val="82756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333364" y="0"/>
            <a:ext cx="5388429" cy="4114800"/>
          </a:xfrm>
          <a:custGeom>
            <a:avLst/>
            <a:gdLst/>
            <a:ahLst/>
            <a:cxnLst/>
            <a:rect r="r" b="b" t="t" l="l"/>
            <a:pathLst>
              <a:path h="4114800" w="5388429">
                <a:moveTo>
                  <a:pt x="0" y="0"/>
                </a:moveTo>
                <a:lnTo>
                  <a:pt x="5388428" y="0"/>
                </a:lnTo>
                <a:lnTo>
                  <a:pt x="53884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-1433792" y="6172200"/>
            <a:ext cx="5388429" cy="4114800"/>
          </a:xfrm>
          <a:custGeom>
            <a:avLst/>
            <a:gdLst/>
            <a:ahLst/>
            <a:cxnLst/>
            <a:rect r="r" b="b" t="t" l="l"/>
            <a:pathLst>
              <a:path h="4114800" w="5388429">
                <a:moveTo>
                  <a:pt x="0" y="4114800"/>
                </a:moveTo>
                <a:lnTo>
                  <a:pt x="5388428" y="4114800"/>
                </a:lnTo>
                <a:lnTo>
                  <a:pt x="538842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52550" y="3762105"/>
            <a:ext cx="14182900" cy="267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81"/>
              </a:lnSpc>
            </a:pPr>
            <a:r>
              <a:rPr lang="en-US" sz="17027">
                <a:solidFill>
                  <a:srgbClr val="695C4A"/>
                </a:solidFill>
                <a:latin typeface="Brasika"/>
                <a:ea typeface="Brasika"/>
                <a:cs typeface="Brasika"/>
                <a:sym typeface="Brasika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DAGWQknxMLA</dc:identifier>
  <dcterms:modified xsi:type="dcterms:W3CDTF">2011-08-01T06:04:30Z</dcterms:modified>
  <cp:revision>1</cp:revision>
  <dc:title>Your paragraph text</dc:title>
</cp:coreProperties>
</file>